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3" r:id="rId5"/>
    <p:sldId id="264" r:id="rId6"/>
    <p:sldId id="269" r:id="rId7"/>
    <p:sldId id="270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374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4B9B9-5D64-4977-AF5B-1E220DA73C61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E57E5-BCAB-4D5C-930D-F6C53ACC2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4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A5B0D-F5D8-47CB-9352-0D195823FD2A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6A422-6CD3-4558-8D2E-94AAB182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6A422-6CD3-4558-8D2E-94AAB1828E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8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6A422-6CD3-4558-8D2E-94AAB1828E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0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FA6FE6D-1895-402E-9AAB-2B3826B41D36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CCBB-2FF7-4368-81CD-4A7CDADB4296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4BE-4D7D-4175-9CB2-5E7683FCD771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BE10-AAED-47F4-8C9E-E351419A3738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705B-DCBB-4867-A993-456D768D2403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A5E2-801B-4D10-98F7-51CD78B62D68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339A-BA74-4FB8-B8E2-32D643EDF44A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82C0-C214-402F-9A43-F9F9F0092DB2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3CC4-6F63-4B02-850B-E2764F46270C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21AE-D532-4C12-91C3-AAB62BDC70C1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12F8-0B90-4338-A0FB-D7911A02E1F1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C52D-E52E-4AEE-A41D-D6D7DE0C8ADB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516-AFA7-4227-8308-E651B03CF827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7FE5-4D75-4745-95DB-CF541747CB22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4B8-0E0E-45C6-B321-316B6F7A6884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6F8-955B-4F77-8CEF-4B0838A35358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9E85-2B75-425E-8CBD-EB92EE78870C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48AA-A034-4C3A-9F89-1195DC7A822E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587731"/>
            <a:ext cx="8791575" cy="1922232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Προστασια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δεδομενων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προσωπικου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χαρακτηρα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ΚΑΙ</a:t>
            </a:r>
            <a:b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απομακρυσμενη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εργασια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ΕπιτροποΣ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Προστασιασ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Δεδομενων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Προσωπικου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Χαρακτηρα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Ειρηνη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Λοϊζιδου</a:t>
            </a:r>
            <a:r>
              <a:rPr lang="el-GR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Νικολαϊδου</a:t>
            </a:r>
            <a:endParaRPr lang="en-US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773" y="244700"/>
            <a:ext cx="9724638" cy="1282259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Νομικη</a:t>
            </a: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βαση</a:t>
            </a: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απομακρυσμενησ</a:t>
            </a: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εργασιασ</a:t>
            </a: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363" y="1748901"/>
            <a:ext cx="9840048" cy="4042300"/>
          </a:xfrm>
        </p:spPr>
        <p:txBody>
          <a:bodyPr>
            <a:normAutofit fontScale="85000" lnSpcReduction="20000"/>
          </a:bodyPr>
          <a:lstStyle/>
          <a:p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Δεν </a:t>
            </a: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είναι ειδικά θεσμοθετημένη </a:t>
            </a:r>
            <a:endParaRPr lang="el-G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Ισχύει το Νομικό Πλαίσιο Προστασίας προστασίας </a:t>
            </a: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προσωπικών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δεδομένων (</a:t>
            </a: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Γενικός Κανονισμός για την Προστασία Δεδομένων (ΕΕ) 2016/679 και ο Νόμος 125(Ι)/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2018).</a:t>
            </a: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Εφαρμοζόταν και πριν την πανδημία αλλά τώρα υπάρχει αυξημένη ανάγκη εφαρμογής της λόγω πανδημίας.</a:t>
            </a:r>
          </a:p>
          <a:p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Η απομακρυσμένη εργασία όμως εμπερικλείει αυξημένους </a:t>
            </a: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κινδύνους στην ασφάλεια των προσωπικών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δεδομένων</a:t>
            </a:r>
          </a:p>
          <a:p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Υποχρέωση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εργοδοτών για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l-G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Α. Λήψη κατάλληλων τεχνικών και οργανωτικών μέτρων για την ασφάλεια των δεδομένων που επεξεργάζεται η εταιρεία</a:t>
            </a:r>
          </a:p>
          <a:p>
            <a:pPr lvl="1"/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Β. Στάθμιση του εννόμου συμφέροντος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τους για </a:t>
            </a: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εποπτεία και έλεγχο των εργαζομένων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έναντι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των </a:t>
            </a: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δικαιωμάτων και ελευθεριών </a:t>
            </a:r>
            <a:r>
              <a:rPr lang="el-G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των εργαζομένων</a:t>
            </a:r>
            <a:endParaRPr lang="el-G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95298" y="6032130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8471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Α. 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Προστασια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προσωπικΩν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δεδομενων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Υποκειμενων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Των 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δεδομενων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πελατων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515" y="1711842"/>
            <a:ext cx="9905999" cy="49016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ΚΙΝΔΥΝΟΙ</a:t>
            </a:r>
          </a:p>
          <a:p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Αυξημένη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πιθανότητα μη εξουσιοδοτημένης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πρόσβασης στα δεδομένα κατά την απομακρυσμένη εργασία από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μέλη της οικογένειας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του υπαλλήλου (λόγω χρήσης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κοινού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υπολογιστή ή μη καταστροφή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/shred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των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print-outs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ή από κλοπή/απώλεια προσωπικού φορητού υπολογιστή ή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USB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endParaRPr lang="el-G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Τεχνικοί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κίνδυνοι ασφαλείας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λόγω χρήσης διαδικτύου σε αντίθεση με </a:t>
            </a:r>
            <a:r>
              <a:rPr lang="el-GR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ενδοδίκτυο</a:t>
            </a:r>
            <a:endParaRPr lang="el-G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Δυσκολότερος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έλεγχος υπαλλήλων εάν εφαρμόζουν τις προβλεπόμενες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διαδικασίες  / μέτρα ασφαλείας για την προστασία των δεδομένων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των πελατών</a:t>
            </a:r>
          </a:p>
          <a:p>
            <a:pPr marL="0" indent="0">
              <a:buNone/>
            </a:pPr>
            <a:endParaRPr lang="el-G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ΜΕΤΡΑ  ΑΣΦΑΛΕΙΑΣ ΓΙΑ ΑΝΤΙΜΕΤΩΠΙΣΗ ΤΩΝ ΚΙΝΔΥΝΩΝ</a:t>
            </a:r>
          </a:p>
          <a:p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Θέσπιση κατάλληλων </a:t>
            </a:r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διαδικασιών / 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πολιτικών πριν την ενεργοποίηση την απομακρυσμένης εργασίας</a:t>
            </a:r>
            <a:endParaRPr lang="el-G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900" dirty="0">
                <a:latin typeface="Arial" panose="020B0604020202020204" pitchFamily="34" charset="0"/>
                <a:cs typeface="Arial" panose="020B0604020202020204" pitchFamily="34" charset="0"/>
              </a:rPr>
              <a:t>Χρήση υπηρεσιακών φορητών υπολογιστών ή λήψη τεχνικών μέτρων στους προσωπικούς υπολογιστές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/>
          </a:p>
          <a:p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95298" y="6127822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45" y="405867"/>
            <a:ext cx="9905998" cy="816877"/>
          </a:xfrm>
        </p:spPr>
        <p:txBody>
          <a:bodyPr>
            <a:no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195" y="1318438"/>
            <a:ext cx="10451805" cy="4890976"/>
          </a:xfrm>
        </p:spPr>
        <p:txBody>
          <a:bodyPr>
            <a:normAutofit fontScale="70000" lnSpcReduction="20000"/>
          </a:bodyPr>
          <a:lstStyle/>
          <a:p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Λήψη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τεχνικών μέτρων στους προσωπικούς υπολογιστές</a:t>
            </a:r>
            <a:endParaRPr lang="el-G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Antivirus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anti-malware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Ενημερωμένο λειτουργικό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σύστημα</a:t>
            </a:r>
          </a:p>
          <a:p>
            <a:pPr lvl="1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Κωδικός πρόσβασης στον προσωπικό υπολογιστή και στο προσωπικό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Ξεχωριστό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user account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όταν ο υπολογιστής χρησιμοποιείται και από άλλα μέλη της οικογένειας και/ή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να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μην παραμένουν τα υπηρεσιακά αρχεία στον προσωπικό υπολογιστή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Έξοδος από τα συστήματα όταν ο υπολογιστής δεν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χρησιμοποιείται</a:t>
            </a:r>
          </a:p>
          <a:p>
            <a:pPr lvl="1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Να μην μένει ο υπολογιστής χωρίς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επιτήρηση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Αποφυγή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εγκατάστασης αγνώστων προγραμμάτων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Χρήση ασφαλούς σύνδεσης των προσωπικών υπολογιστών στο δίκτυο της εταιρείας (</a:t>
            </a:r>
            <a:r>
              <a:rPr lang="el-GR" sz="2600" dirty="0" err="1">
                <a:latin typeface="Arial" panose="020B0604020202020204" pitchFamily="34" charset="0"/>
                <a:cs typeface="Arial" panose="020B0604020202020204" pitchFamily="34" charset="0"/>
              </a:rPr>
              <a:t>π.χ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, με χρήση λογισμικού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Virtual Private Network</a:t>
            </a: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sz="2600" u="sng" dirty="0">
                <a:latin typeface="Arial" panose="020B0604020202020204" pitchFamily="34" charset="0"/>
                <a:cs typeface="Arial" panose="020B0604020202020204" pitchFamily="34" charset="0"/>
              </a:rPr>
              <a:t>Ενημέρωση και εκπαίδευση προσωπικού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 για τους αυξημένους </a:t>
            </a: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κινδύνους, τις διαδικασίες που θα πρέπει να ακολουθούνται και τα μέτρα ασφαλείας που θα πρέπει να λαμβάνονται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05930" y="6042762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147" y="428486"/>
            <a:ext cx="9134909" cy="536951"/>
          </a:xfrm>
        </p:spPr>
        <p:txBody>
          <a:bodyPr>
            <a:normAutofit fontScale="90000"/>
          </a:bodyPr>
          <a:lstStyle/>
          <a:p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Β. ΠΡΟΣΩΠΙΚΑ ΔΕΔΟΜΕΝΑ ΤΩΝ ΕΡΓΑΖΟΜΕΝΩΝ – </a:t>
            </a:r>
            <a:r>
              <a:rPr 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εποπτεΙα</a:t>
            </a: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ΕλεγχοΣ</a:t>
            </a: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ΕΡΓΑΖΟΜΕΝΩΝ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498" y="1031938"/>
            <a:ext cx="10116589" cy="5241271"/>
          </a:xfrm>
        </p:spPr>
        <p:txBody>
          <a:bodyPr>
            <a:normAutofit fontScale="92500" lnSpcReduction="10000"/>
          </a:bodyPr>
          <a:lstStyle/>
          <a:p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Λόγω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της μη φυσικής παρουσίας στα 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Γραφεία, υπάρχει ανάγκη αυξημένης εποπτείας και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ελέγχου 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των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υπαλλήλων αναφορικά με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Την αποδοτικότητα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τους</a:t>
            </a:r>
          </a:p>
          <a:p>
            <a:pPr lvl="1"/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Την τήρηση των μέτρων ασφαλείας </a:t>
            </a:r>
          </a:p>
          <a:p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Απαιτείται κατάλληλη στάθμιση του εννόμου συμφέροντος του εργοδότη με τα δικαιώματα των εργαζομένων (τρόπος και διάρκεια παρακολούθησης τους) - 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διενέργεια εκτίμησης 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αντικτύπου</a:t>
            </a:r>
          </a:p>
          <a:p>
            <a:pPr lvl="1"/>
            <a:r>
              <a:rPr lang="el-GR" sz="1900" dirty="0">
                <a:latin typeface="Arial" panose="020B0604020202020204" pitchFamily="34" charset="0"/>
                <a:cs typeface="Arial" panose="020B0604020202020204" pitchFamily="34" charset="0"/>
              </a:rPr>
              <a:t>Επιτρέπεται μόνο για τις περιπτώσεις όπου η παρακολούθηση υπερέχει των δικαιωμάτων των υποκειμένων των </a:t>
            </a:r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δεδομένων</a:t>
            </a:r>
          </a:p>
          <a:p>
            <a:pPr lvl="1"/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Επιλέγονται </a:t>
            </a:r>
            <a:r>
              <a:rPr lang="el-GR" sz="1900" dirty="0">
                <a:latin typeface="Arial" panose="020B0604020202020204" pitchFamily="34" charset="0"/>
                <a:cs typeface="Arial" panose="020B0604020202020204" pitchFamily="34" charset="0"/>
              </a:rPr>
              <a:t>οι λιγότερο παρεμβατικοί τρόποι </a:t>
            </a:r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παρακολούθησης</a:t>
            </a:r>
          </a:p>
          <a:p>
            <a:pPr lvl="1"/>
            <a:r>
              <a:rPr lang="el-GR" sz="1900" dirty="0">
                <a:latin typeface="Arial" panose="020B0604020202020204" pitchFamily="34" charset="0"/>
                <a:cs typeface="Arial" panose="020B0604020202020204" pitchFamily="34" charset="0"/>
              </a:rPr>
              <a:t>Δικαιολογημένο χρονικό διάστημα διατήρησης των δεδομένων παρακολούθησης. Διατήρηση για περισσότερο χρόνο μόνο για όσες περιπτώσεις εντοπίστηκαν </a:t>
            </a:r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παραπτώματα</a:t>
            </a:r>
          </a:p>
          <a:p>
            <a:pPr lvl="1"/>
            <a:r>
              <a:rPr lang="el-GR" sz="1900" dirty="0">
                <a:latin typeface="Arial" panose="020B0604020202020204" pitchFamily="34" charset="0"/>
                <a:cs typeface="Arial" panose="020B0604020202020204" pitchFamily="34" charset="0"/>
              </a:rPr>
              <a:t>Ενημέρωση του προσωπικού σχετικά με τον τρόπο παρακολούθησης / ελέγχου τους κατά την απομακρυσμένη εργασία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16563" y="5798214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ΕΥΧΑΡΙΣΤΩ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l-G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37828" y="581947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5383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48070"/>
            <a:ext cx="9905999" cy="51431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Γραφείο Επιτρόπου Προστασίας </a:t>
            </a:r>
          </a:p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Δεδομένων Προσωπικού Χαρακτήρα 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Ιάσονος 1, 1082 Λευκωσία </a:t>
            </a:r>
          </a:p>
          <a:p>
            <a:pPr marL="0" indent="0" algn="ctr">
              <a:buNone/>
            </a:pPr>
            <a:r>
              <a:rPr lang="el-G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Τ.Θ. 23378, 1682 Λευκωσία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Τηλ</a:t>
            </a:r>
            <a:r>
              <a:rPr lang="el-G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22818456, Φαξ: 22304565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commissioner@dataprotection.gov.cy </a:t>
            </a:r>
          </a:p>
          <a:p>
            <a:pPr algn="ctr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www.dataprotection.gov.cy </a:t>
            </a:r>
            <a:endParaRPr lang="el-G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74033" y="5798214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2969</TotalTime>
  <Words>487</Words>
  <Application>Microsoft Office PowerPoint</Application>
  <PresentationFormat>Custom</PresentationFormat>
  <Paragraphs>84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Προστασια δεδομενων προσωπικου χαρακτηρα ΚΑΙ απομακρυσμενη εργασια</vt:lpstr>
      <vt:lpstr>Νομικη βαση απομακρυσμενησ εργασιασ</vt:lpstr>
      <vt:lpstr>Α. Προστασια προσωπικΩν δεδομενων Υποκειμενων Των δεδομενων (πελατων)</vt:lpstr>
      <vt:lpstr>PowerPoint Presentation</vt:lpstr>
      <vt:lpstr>Β. ΠΡΟΣΩΠΙΚΑ ΔΕΔΟΜΕΝΑ ΤΩΝ ΕΡΓΑΖΟΜΕΝΩΝ – εποπτεΙα και ΕλεγχοΣ ΕΡΓΑΖΟΜΕΝΩΝ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Ψηφιακη εκπαιδευση αναγκη Η Εξελιξη;</dc:title>
  <dc:creator>User25</dc:creator>
  <cp:lastModifiedBy>Cyprus DPA</cp:lastModifiedBy>
  <cp:revision>178</cp:revision>
  <cp:lastPrinted>2021-10-05T07:05:49Z</cp:lastPrinted>
  <dcterms:created xsi:type="dcterms:W3CDTF">2020-12-08T10:53:05Z</dcterms:created>
  <dcterms:modified xsi:type="dcterms:W3CDTF">2021-10-05T08:04:09Z</dcterms:modified>
</cp:coreProperties>
</file>